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1" r:id="rId16"/>
    <p:sldId id="270" r:id="rId17"/>
    <p:sldId id="272" r:id="rId18"/>
    <p:sldId id="274" r:id="rId19"/>
    <p:sldId id="28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B334C-69FA-93D3-0A42-EC3B124D24A7}" v="6" dt="2025-05-02T14:30:45.038"/>
    <p1510:client id="{3875FD53-3E0D-4A98-8BAE-5FFD68CDAB32}" v="1444" dt="2025-05-02T16:55:50.023"/>
    <p1510:client id="{42BBA828-69E0-0736-C767-891BB04365C8}" v="212" dt="2025-05-02T16:18:08.325"/>
    <p1510:client id="{825C1E01-5277-8B74-C271-39C3BDD62292}" v="62" dt="2025-05-02T15:56:58.280"/>
    <p1510:client id="{B58AC026-DF36-1641-B785-3D0535316AA3}" v="308" dt="2025-05-02T02:41:24.427"/>
    <p1510:client id="{BCF05333-E774-2C07-A1D3-87651F67AC16}" v="386" dt="2025-05-02T01:07:48.692"/>
    <p1510:client id="{EA998794-2437-1E33-7FBC-229A7DAC0EA9}" v="6" dt="2025-05-01T18:14:45.076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147" autoAdjust="0"/>
  </p:normalViewPr>
  <p:slideViewPr>
    <p:cSldViewPr snapToGrid="0">
      <p:cViewPr>
        <p:scale>
          <a:sx n="55" d="100"/>
          <a:sy n="55" d="100"/>
        </p:scale>
        <p:origin x="1718" y="1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47570-F3B5-448C-8656-BF8091F3A60B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503BA-BC8B-4F86-851B-63A368FD9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7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7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effective solution is </a:t>
            </a:r>
            <a:r>
              <a:rPr lang="en-US" b="1" dirty="0"/>
              <a:t>weight-only quantization</a:t>
            </a:r>
            <a:r>
              <a:rPr lang="en-US" dirty="0"/>
              <a:t>, which reduces memory load while maintaining accuracy.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At the meanwhile Posit arithmetic</a:t>
            </a:r>
            <a:r>
              <a:rPr lang="en-US" dirty="0"/>
              <a:t> offering higher precision and dynamic range at very low bit-widths.</a:t>
            </a:r>
          </a:p>
          <a:p>
            <a:endParaRPr lang="en-US" dirty="0"/>
          </a:p>
          <a:p>
            <a:r>
              <a:rPr lang="en-US" dirty="0"/>
              <a:t>So in </a:t>
            </a:r>
            <a:r>
              <a:rPr lang="en-US" dirty="0" err="1"/>
              <a:t>ou</a:t>
            </a:r>
            <a:r>
              <a:rPr lang="en-US" dirty="0"/>
              <a:t> project we introduce a </a:t>
            </a:r>
            <a:r>
              <a:rPr lang="en-US" b="1" dirty="0"/>
              <a:t>custom IP core</a:t>
            </a:r>
            <a:r>
              <a:rPr lang="en-US" dirty="0"/>
              <a:t> that performs </a:t>
            </a:r>
            <a:r>
              <a:rPr lang="en-US" b="1" dirty="0"/>
              <a:t>FP16 × Posit4 multiplication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46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Posit numbers</a:t>
            </a:r>
            <a:r>
              <a:rPr lang="en-US" dirty="0"/>
              <a:t> are similar to that but they have another part regime bits and it is a new way to represent real numbers using a compact format.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Each Posit is made up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sign bit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regime field</a:t>
            </a:r>
            <a:r>
              <a:rPr lang="en-US" dirty="0"/>
              <a:t> that encodes scale in powers of the “</a:t>
            </a:r>
            <a:r>
              <a:rPr lang="en-US" dirty="0" err="1"/>
              <a:t>useed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optional exponent  bits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optional </a:t>
            </a:r>
            <a:r>
              <a:rPr lang="en-US" b="1" dirty="0"/>
              <a:t>fraction bits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regime</a:t>
            </a:r>
            <a:r>
              <a:rPr lang="en-US" dirty="0"/>
              <a:t> is </a:t>
            </a:r>
            <a:r>
              <a:rPr lang="en-US" b="1" dirty="0"/>
              <a:t>encoded</a:t>
            </a:r>
            <a:r>
              <a:rPr lang="en-US" dirty="0"/>
              <a:t> using a run of bits and its length determines the value of k, the regime exponent.</a:t>
            </a:r>
          </a:p>
          <a:p>
            <a:pPr>
              <a:buNone/>
            </a:pPr>
            <a:endParaRPr lang="en-US" dirty="0"/>
          </a:p>
          <a:p>
            <a:pPr algn="l" fontAlgn="base">
              <a:buNone/>
            </a:pPr>
            <a:r>
              <a:rPr lang="en-US" b="0" i="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Here we have Decimal values of regime bits.</a:t>
            </a:r>
          </a:p>
          <a:p>
            <a:pPr algn="l" fontAlgn="base"/>
            <a:r>
              <a:rPr lang="en-US" b="0" i="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If the first bit is zero, the number of zeros (m) represents a negative value (-m). If it is one , the number of ones minus one (m-1) represents a positive value (m-1). And we are done with regime parts when we see r bar.</a:t>
            </a:r>
          </a:p>
          <a:p>
            <a:pPr algn="l" fontAlgn="base"/>
            <a:endParaRPr lang="en-US" b="0" i="0" dirty="0">
              <a:solidFill>
                <a:srgbClr val="424242"/>
              </a:solidFill>
              <a:effectLst/>
              <a:latin typeface="Source Sans Pro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The regime bits determines a scale factor of </a:t>
            </a:r>
            <a:r>
              <a:rPr lang="en-US" b="1" i="0" dirty="0" err="1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useed</a:t>
            </a:r>
            <a:r>
              <a:rPr lang="en-US" b="1" i="0" baseline="30000" dirty="0" err="1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k</a:t>
            </a:r>
            <a:r>
              <a:rPr lang="en-US" b="1" i="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, where </a:t>
            </a:r>
            <a:r>
              <a:rPr lang="en-US" b="1" i="0" dirty="0" err="1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useed</a:t>
            </a:r>
            <a:r>
              <a:rPr lang="en-US" b="1" i="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 = 2</a:t>
            </a:r>
            <a:r>
              <a:rPr lang="en-US" b="1" i="0" baseline="3000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2es</a:t>
            </a:r>
            <a:r>
              <a:rPr lang="en-US" b="1" i="0" dirty="0">
                <a:solidFill>
                  <a:srgbClr val="424242"/>
                </a:solidFill>
                <a:effectLst/>
                <a:latin typeface="Source Sans Pro" panose="020F0502020204030204" pitchFamily="34" charset="0"/>
              </a:rPr>
              <a:t>. </a:t>
            </a:r>
            <a:r>
              <a:rPr lang="en-US" dirty="0"/>
              <a:t>and es is the number of exponent bits.</a:t>
            </a:r>
          </a:p>
          <a:p>
            <a:pPr algn="l" fontAlgn="base"/>
            <a:endParaRPr lang="en-US" b="1" i="0" dirty="0">
              <a:solidFill>
                <a:srgbClr val="424242"/>
              </a:solidFill>
              <a:effectLst/>
              <a:latin typeface="Source Sans Pro" panose="020F0502020204030204" pitchFamily="34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value of a posit is: ?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9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project we always consider es=0 so we have more for fractions and regime. </a:t>
            </a:r>
          </a:p>
          <a:p>
            <a:r>
              <a:rPr lang="en-US" dirty="0"/>
              <a:t>So used is always 2 and the regime exponent is 2^k which makes the multiplication easier.</a:t>
            </a:r>
          </a:p>
          <a:p>
            <a:endParaRPr lang="en-US" dirty="0"/>
          </a:p>
          <a:p>
            <a:r>
              <a:rPr lang="en-US" dirty="0"/>
              <a:t>Specifically, we consider 4 bit posit but our code can adjust the precision between 1 to 15 bits.</a:t>
            </a:r>
          </a:p>
          <a:p>
            <a:endParaRPr lang="en-US" dirty="0"/>
          </a:p>
          <a:p>
            <a:r>
              <a:rPr lang="en-US" dirty="0"/>
              <a:t>So with posit(4,0) we can have these range of values.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0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Inputs / Outputs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act[15:0] = IEEE-754 FP16 activation (1 sign | 5 exp | 10 mantissa)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w[3:0] = Posit(4,0) weight (MSB first)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Handshake: valid, set, precision, done pulse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Outputs: </a:t>
            </a:r>
            <a:r>
              <a:rPr lang="en-US" dirty="0" err="1"/>
              <a:t>sign_out</a:t>
            </a:r>
            <a:r>
              <a:rPr lang="en-US" dirty="0"/>
              <a:t>, </a:t>
            </a:r>
            <a:r>
              <a:rPr lang="en-US" dirty="0" err="1"/>
              <a:t>exp_out</a:t>
            </a:r>
            <a:r>
              <a:rPr lang="en-US" dirty="0"/>
              <a:t>[4:0], </a:t>
            </a:r>
            <a:r>
              <a:rPr lang="en-US" dirty="0" err="1"/>
              <a:t>mantissa_out</a:t>
            </a:r>
            <a:r>
              <a:rPr lang="en-US" dirty="0"/>
              <a:t>[13:0], </a:t>
            </a:r>
            <a:r>
              <a:rPr lang="en-US" dirty="0" err="1"/>
              <a:t>zero_out</a:t>
            </a:r>
            <a:r>
              <a:rPr lang="en-US" dirty="0"/>
              <a:t>, </a:t>
            </a:r>
            <a:r>
              <a:rPr lang="en-US" dirty="0" err="1"/>
              <a:t>NaR_out</a:t>
            </a:r>
            <a:endParaRPr lang="en-US" dirty="0"/>
          </a:p>
          <a:p>
            <a:pPr>
              <a:buNone/>
            </a:pPr>
            <a:r>
              <a:rPr lang="en-US" b="1" dirty="0"/>
              <a:t>Precision &amp; Bit-Scanner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Latches a user-selected </a:t>
            </a:r>
            <a:r>
              <a:rPr lang="en-US" b="1" dirty="0"/>
              <a:t>precision</a:t>
            </a:r>
            <a:r>
              <a:rPr lang="en-US" dirty="0"/>
              <a:t> (1–8 bits) when set=1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cycle counter</a:t>
            </a:r>
            <a:r>
              <a:rPr lang="en-US" dirty="0"/>
              <a:t> (count) walks through each weight bit while valid=1</a:t>
            </a:r>
          </a:p>
          <a:p>
            <a:pPr>
              <a:buNone/>
            </a:pPr>
            <a:r>
              <a:rPr lang="en-US" b="1" dirty="0"/>
              <a:t>Three-State FSM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SIGN</a:t>
            </a:r>
            <a:r>
              <a:rPr lang="en-US" dirty="0"/>
              <a:t> (first cycle)</a:t>
            </a:r>
            <a:br>
              <a:rPr lang="en-US" dirty="0"/>
            </a:br>
            <a:r>
              <a:rPr lang="en-US" dirty="0"/>
              <a:t>• Derives product sign (</a:t>
            </a:r>
            <a:r>
              <a:rPr lang="en-US" dirty="0" err="1"/>
              <a:t>act_sign</a:t>
            </a:r>
            <a:r>
              <a:rPr lang="en-US" dirty="0"/>
              <a:t> ⊕ w[MSB])</a:t>
            </a:r>
            <a:br>
              <a:rPr lang="en-US" dirty="0"/>
            </a:br>
            <a:r>
              <a:rPr lang="en-US" dirty="0"/>
              <a:t>• Seeds exponent with FP16 exponent field</a:t>
            </a:r>
            <a:br>
              <a:rPr lang="en-US" dirty="0"/>
            </a:br>
            <a:r>
              <a:rPr lang="en-US" dirty="0"/>
              <a:t>• Detects Zero / </a:t>
            </a:r>
            <a:r>
              <a:rPr lang="en-US" dirty="0" err="1"/>
              <a:t>NaR</a:t>
            </a:r>
            <a:r>
              <a:rPr lang="en-US" dirty="0"/>
              <a:t> markers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REGIME</a:t>
            </a:r>
            <a:r>
              <a:rPr lang="en-US" dirty="0"/>
              <a:t> (next cycles, until bit flip)</a:t>
            </a:r>
            <a:br>
              <a:rPr lang="en-US" dirty="0"/>
            </a:br>
            <a:r>
              <a:rPr lang="en-US" dirty="0"/>
              <a:t>• Counts identical bits to compute posit </a:t>
            </a:r>
            <a:r>
              <a:rPr lang="en-US" b="1" dirty="0"/>
              <a:t>regime k</a:t>
            </a:r>
            <a:br>
              <a:rPr lang="en-US" dirty="0"/>
            </a:br>
            <a:r>
              <a:rPr lang="en-US" dirty="0"/>
              <a:t>• Adjusts exponent (</a:t>
            </a:r>
            <a:r>
              <a:rPr lang="en-US" dirty="0" err="1"/>
              <a:t>exp_out</a:t>
            </a:r>
            <a:r>
              <a:rPr lang="en-US" dirty="0"/>
              <a:t> += ±k)</a:t>
            </a:r>
            <a:br>
              <a:rPr lang="en-US" dirty="0"/>
            </a:br>
            <a:r>
              <a:rPr lang="en-US" dirty="0"/>
              <a:t>• Captures FP16 mantissa into a work register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MANTISSA</a:t>
            </a:r>
            <a:r>
              <a:rPr lang="en-US" dirty="0"/>
              <a:t> (remaining cycles)</a:t>
            </a:r>
            <a:br>
              <a:rPr lang="en-US" dirty="0"/>
            </a:br>
            <a:r>
              <a:rPr lang="en-US" dirty="0"/>
              <a:t>• For every weight bit = 1:</a:t>
            </a:r>
            <a:br>
              <a:rPr lang="en-US" dirty="0"/>
            </a:br>
            <a:r>
              <a:rPr lang="en-US" dirty="0"/>
              <a:t>– Left-shifts FP16 mantissa (align)</a:t>
            </a:r>
            <a:br>
              <a:rPr lang="en-US" dirty="0"/>
            </a:br>
            <a:r>
              <a:rPr lang="en-US" dirty="0"/>
              <a:t>– Optionally decrements exponent for hidden-one handling</a:t>
            </a:r>
            <a:br>
              <a:rPr lang="en-US" dirty="0"/>
            </a:br>
            <a:r>
              <a:rPr lang="en-US" dirty="0"/>
              <a:t>• For weight bit = 0: exponent unchanged, mantissa contributes 0</a:t>
            </a:r>
          </a:p>
          <a:p>
            <a:pPr>
              <a:buNone/>
            </a:pPr>
            <a:r>
              <a:rPr lang="en-US" b="1" dirty="0"/>
              <a:t>Mantissa Pipeline &amp; Accumulation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14-bit registers (</a:t>
            </a:r>
            <a:r>
              <a:rPr lang="en-US" dirty="0" err="1"/>
              <a:t>mantissa_reg</a:t>
            </a:r>
            <a:r>
              <a:rPr lang="en-US" dirty="0"/>
              <a:t>, </a:t>
            </a:r>
            <a:r>
              <a:rPr lang="en-US" dirty="0" err="1"/>
              <a:t>mantissa_temp</a:t>
            </a:r>
            <a:r>
              <a:rPr lang="en-US" dirty="0"/>
              <a:t>) hold partial sums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fixed-point adder</a:t>
            </a:r>
            <a:r>
              <a:rPr lang="en-US" dirty="0"/>
              <a:t> (module </a:t>
            </a:r>
            <a:r>
              <a:rPr lang="en-US" dirty="0" err="1"/>
              <a:t>fixed_point_adder</a:t>
            </a:r>
            <a:r>
              <a:rPr lang="en-US" dirty="0"/>
              <a:t>) adds the freshly-shifted mantissa fragment (</a:t>
            </a:r>
            <a:r>
              <a:rPr lang="en-US" dirty="0" err="1"/>
              <a:t>shifted_fp</a:t>
            </a:r>
            <a:r>
              <a:rPr lang="en-US" dirty="0"/>
              <a:t>) into the running total every cycle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</a:t>
            </a:r>
            <a:r>
              <a:rPr lang="en-US" dirty="0" err="1"/>
              <a:t>mantissa_out</a:t>
            </a:r>
            <a:r>
              <a:rPr lang="en-US" dirty="0"/>
              <a:t> is presented together with the done pulse</a:t>
            </a:r>
          </a:p>
          <a:p>
            <a:pPr>
              <a:buNone/>
            </a:pPr>
            <a:r>
              <a:rPr lang="en-US" b="1" dirty="0"/>
              <a:t>Special Value Handling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Asserts </a:t>
            </a:r>
            <a:r>
              <a:rPr lang="en-US" dirty="0" err="1"/>
              <a:t>zero_out</a:t>
            </a:r>
            <a:r>
              <a:rPr lang="en-US" dirty="0"/>
              <a:t> or </a:t>
            </a:r>
            <a:r>
              <a:rPr lang="en-US" dirty="0" err="1"/>
              <a:t>NaR_out</a:t>
            </a:r>
            <a:r>
              <a:rPr lang="en-US" dirty="0"/>
              <a:t> on the same cycle as done if the decoded weight was 0 or </a:t>
            </a:r>
            <a:r>
              <a:rPr lang="en-US" dirty="0" err="1"/>
              <a:t>NaR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Clears all flags on reset (</a:t>
            </a:r>
            <a:r>
              <a:rPr lang="en-US" dirty="0" err="1"/>
              <a:t>rst</a:t>
            </a:r>
            <a:r>
              <a:rPr lang="en-US" dirty="0"/>
              <a:t>=0)</a:t>
            </a:r>
          </a:p>
          <a:p>
            <a:pPr>
              <a:buNone/>
            </a:pPr>
            <a:r>
              <a:rPr lang="en-US" b="1" dirty="0"/>
              <a:t>Timing Summary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Latency = </a:t>
            </a:r>
            <a:r>
              <a:rPr lang="en-US" b="1" dirty="0"/>
              <a:t>precision cycles</a:t>
            </a:r>
            <a:r>
              <a:rPr lang="en-US" dirty="0"/>
              <a:t> (4 cycles for Posit 4,0)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Fully synchronous to </a:t>
            </a:r>
            <a:r>
              <a:rPr lang="en-US" dirty="0" err="1"/>
              <a:t>clk</a:t>
            </a:r>
            <a:r>
              <a:rPr lang="en-US" dirty="0"/>
              <a:t>, single-issue pipeline; can be re-triggered once done de-asserts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1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Mantissa out is a signed 14-bit fixed-point number (4-bit before  decimal point + 10-bit after the decimal point)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3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implement our  </a:t>
            </a:r>
            <a:r>
              <a:rPr lang="en-US" dirty="0" err="1"/>
              <a:t>mul</a:t>
            </a:r>
            <a:r>
              <a:rPr lang="en-US" dirty="0"/>
              <a:t> with acc to perform mac operation.</a:t>
            </a:r>
          </a:p>
          <a:p>
            <a:endParaRPr lang="en-US" dirty="0"/>
          </a:p>
          <a:p>
            <a:r>
              <a:rPr lang="en-US" dirty="0"/>
              <a:t>Acc is a 32-bit fixed-point(22-bit.10-bit) output times 2 to the power of the biased exponent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7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503BA-BC8B-4F86-851B-63A368FD99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3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7FCB-97F0-4B73-9D8E-296312B70953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6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B171-99DD-4C66-B748-9541697EB0CE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6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6B58D-6F15-4E75-8927-B438C76B05AF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4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C183-E4E0-4D61-8968-E1AAA233B044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8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0EB95-3988-4EDE-9F97-FE1A2AE33D68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4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B9CB-008D-41AB-A28D-A7237777C548}" type="datetime1">
              <a:rPr lang="en-US" smtClean="0"/>
              <a:t>5/2/2025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1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3856-2900-42B9-8877-9DDB4569D6BD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73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6EA8-D68B-4BA2-8C4D-A6715E830766}" type="datetime1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6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059D-9D5A-4771-9F98-CBF0449A0898}" type="datetime1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3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33334-469A-44F6-A132-DD885B842B48}" type="datetime1">
              <a:rPr lang="en-US" smtClean="0"/>
              <a:t>5/2/2025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D5705E0-0A58-40DC-A082-61A386A91230}" type="datetime1">
              <a:rPr lang="en-US" smtClean="0"/>
              <a:t>5/2/2025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9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3A7B58-9671-40B8-BA59-9017F1217FEE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6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LIR_(software)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arch.org/posit-a-potential-replacement-for-ieee-754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iliconcompiler.com/" TargetMode="External"/><Relationship Id="rId4" Type="http://schemas.openxmlformats.org/officeDocument/2006/relationships/hyperlink" Target="https://github.com/YiminGao0113/FP-INT-MAC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63CE-AF1D-6607-F4F3-CF4B4FBE0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POSIT Team - FPGA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C92CE-1309-F1C6-DF87-A4F25D51D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Melika Morsali</a:t>
            </a:r>
          </a:p>
          <a:p>
            <a:r>
              <a:rPr lang="en-US" err="1"/>
              <a:t>Hasantha</a:t>
            </a:r>
            <a:r>
              <a:rPr lang="en-US"/>
              <a:t> Ekanayake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CF02B-7008-66CF-557B-B0594C53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9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7D65-61FF-FC4B-69BB-4670FFB8E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E130-B60D-29AC-67E6-93F17FD9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66" y="53757"/>
            <a:ext cx="8234803" cy="557081"/>
          </a:xfrm>
        </p:spPr>
        <p:txBody>
          <a:bodyPr>
            <a:normAutofit fontScale="90000"/>
          </a:bodyPr>
          <a:lstStyle/>
          <a:p>
            <a:r>
              <a:rPr lang="en-US"/>
              <a:t>Demo of the FP16-POSIT4 Mul Custom 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B40FC-F976-C86D-9897-83FFAE1A7608}"/>
              </a:ext>
            </a:extLst>
          </p:cNvPr>
          <p:cNvSpPr txBox="1"/>
          <p:nvPr/>
        </p:nvSpPr>
        <p:spPr>
          <a:xfrm>
            <a:off x="0" y="1505299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F59FA-B038-EAD2-0951-3160B0D8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78272-B9A6-75BD-B3A9-5BEE9789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1" y="779539"/>
            <a:ext cx="10322793" cy="4853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21D0B-39B4-A648-704A-3E6F6F7F4C31}"/>
              </a:ext>
            </a:extLst>
          </p:cNvPr>
          <p:cNvSpPr txBox="1"/>
          <p:nvPr/>
        </p:nvSpPr>
        <p:spPr>
          <a:xfrm>
            <a:off x="7553110" y="5633145"/>
            <a:ext cx="313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Write </a:t>
            </a: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0x01351234 </a:t>
            </a:r>
            <a:r>
              <a:rPr lang="en-US" sz="1600"/>
              <a:t>on Register 0 </a:t>
            </a:r>
          </a:p>
          <a:p>
            <a:r>
              <a:rPr lang="en-US" sz="1600"/>
              <a:t>Read </a:t>
            </a: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0x020C6800</a:t>
            </a:r>
            <a:r>
              <a:rPr lang="en-US" sz="1600"/>
              <a:t> from Register 1</a:t>
            </a:r>
          </a:p>
        </p:txBody>
      </p:sp>
    </p:spTree>
    <p:extLst>
      <p:ext uri="{BB962C8B-B14F-4D97-AF65-F5344CB8AC3E}">
        <p14:creationId xmlns:p14="http://schemas.microsoft.com/office/powerpoint/2010/main" val="52406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088B0-7CB2-5176-2E75-953D91335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709C-4102-9381-4709-AE6D907D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66" y="53757"/>
            <a:ext cx="8234803" cy="557081"/>
          </a:xfrm>
        </p:spPr>
        <p:txBody>
          <a:bodyPr>
            <a:normAutofit fontScale="90000"/>
          </a:bodyPr>
          <a:lstStyle/>
          <a:p>
            <a:r>
              <a:rPr lang="en-US"/>
              <a:t>Demo of the FP16-POSIT4 Mul Custom 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A9B78-9DFE-2974-76E8-8EF8EB442943}"/>
              </a:ext>
            </a:extLst>
          </p:cNvPr>
          <p:cNvSpPr txBox="1"/>
          <p:nvPr/>
        </p:nvSpPr>
        <p:spPr>
          <a:xfrm>
            <a:off x="0" y="1505299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0D975-5F1C-0767-9228-0EF81910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4" name="IMG_5528">
            <a:hlinkClick r:id="" action="ppaction://media"/>
            <a:extLst>
              <a:ext uri="{FF2B5EF4-FFF2-40B4-BE49-F238E27FC236}">
                <a16:creationId xmlns:a16="http://schemas.microsoft.com/office/drawing/2014/main" id="{B4ED34A9-20EF-ED1F-2412-7A776B65D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6029" y="661691"/>
            <a:ext cx="3488292" cy="61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06D3-E886-73C3-7E46-BAD24115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E6F1-859C-E565-9086-417C71F2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66" y="53757"/>
            <a:ext cx="8234803" cy="557081"/>
          </a:xfrm>
        </p:spPr>
        <p:txBody>
          <a:bodyPr>
            <a:normAutofit fontScale="90000"/>
          </a:bodyPr>
          <a:lstStyle/>
          <a:p>
            <a:r>
              <a:rPr lang="en-US"/>
              <a:t>Comparing With FP16-int4 MAC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35C84-11FD-6B7D-4AD3-FA9D9671D410}"/>
              </a:ext>
            </a:extLst>
          </p:cNvPr>
          <p:cNvSpPr txBox="1"/>
          <p:nvPr/>
        </p:nvSpPr>
        <p:spPr>
          <a:xfrm>
            <a:off x="0" y="1505299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55D6B-E72C-49F9-8E51-EF1066EA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6439" y="6338598"/>
            <a:ext cx="365760" cy="365760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41383-9F78-C87F-EF22-6CBEDADFC55D}"/>
              </a:ext>
            </a:extLst>
          </p:cNvPr>
          <p:cNvSpPr txBox="1"/>
          <p:nvPr/>
        </p:nvSpPr>
        <p:spPr>
          <a:xfrm>
            <a:off x="1140011" y="1007240"/>
            <a:ext cx="4383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Resource Utilization of FP16-Posit4 MAC</a:t>
            </a:r>
          </a:p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135BB6-4152-3B34-6C87-609164745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58150"/>
              </p:ext>
            </p:extLst>
          </p:nvPr>
        </p:nvGraphicFramePr>
        <p:xfrm>
          <a:off x="1095713" y="1594431"/>
          <a:ext cx="4060270" cy="87369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30135">
                  <a:extLst>
                    <a:ext uri="{9D8B030D-6E8A-4147-A177-3AD203B41FA5}">
                      <a16:colId xmlns:a16="http://schemas.microsoft.com/office/drawing/2014/main" val="50307511"/>
                    </a:ext>
                  </a:extLst>
                </a:gridCol>
                <a:gridCol w="2030135">
                  <a:extLst>
                    <a:ext uri="{9D8B030D-6E8A-4147-A177-3AD203B41FA5}">
                      <a16:colId xmlns:a16="http://schemas.microsoft.com/office/drawing/2014/main" val="3115081795"/>
                    </a:ext>
                  </a:extLst>
                </a:gridCol>
              </a:tblGrid>
              <a:tr h="43684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LUT	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	FF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22757"/>
                  </a:ext>
                </a:extLst>
              </a:tr>
              <a:tr h="43684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460	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	695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42115"/>
                  </a:ext>
                </a:extLst>
              </a:tr>
            </a:tbl>
          </a:graphicData>
        </a:graphic>
      </p:graphicFrame>
      <p:pic>
        <p:nvPicPr>
          <p:cNvPr id="7171" name="Picture 3" descr="fp_int">
            <a:extLst>
              <a:ext uri="{FF2B5EF4-FFF2-40B4-BE49-F238E27FC236}">
                <a16:creationId xmlns:a16="http://schemas.microsoft.com/office/drawing/2014/main" id="{E23DE4AF-D1D6-FC7A-E6D5-7CECAB90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13" y="2593055"/>
            <a:ext cx="3949491" cy="38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F77AC-F4CF-2B93-45CE-A4FCFF06DF3C}"/>
              </a:ext>
            </a:extLst>
          </p:cNvPr>
          <p:cNvSpPr txBox="1"/>
          <p:nvPr/>
        </p:nvSpPr>
        <p:spPr>
          <a:xfrm>
            <a:off x="6887574" y="1007240"/>
            <a:ext cx="432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Resource Utilization of FP16-Int4 MAC</a:t>
            </a:r>
          </a:p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1CB15F-8B3E-B281-FCD6-BD7CFC73E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91451"/>
              </p:ext>
            </p:extLst>
          </p:nvPr>
        </p:nvGraphicFramePr>
        <p:xfrm>
          <a:off x="6807893" y="1594431"/>
          <a:ext cx="4060272" cy="87369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30136">
                  <a:extLst>
                    <a:ext uri="{9D8B030D-6E8A-4147-A177-3AD203B41FA5}">
                      <a16:colId xmlns:a16="http://schemas.microsoft.com/office/drawing/2014/main" val="50307511"/>
                    </a:ext>
                  </a:extLst>
                </a:gridCol>
                <a:gridCol w="2030136">
                  <a:extLst>
                    <a:ext uri="{9D8B030D-6E8A-4147-A177-3AD203B41FA5}">
                      <a16:colId xmlns:a16="http://schemas.microsoft.com/office/drawing/2014/main" val="3115081795"/>
                    </a:ext>
                  </a:extLst>
                </a:gridCol>
              </a:tblGrid>
              <a:tr h="43684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LUT	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	FF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22757"/>
                  </a:ext>
                </a:extLst>
              </a:tr>
              <a:tr h="43684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658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	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792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42115"/>
                  </a:ext>
                </a:extLst>
              </a:tr>
            </a:tbl>
          </a:graphicData>
        </a:graphic>
      </p:graphicFrame>
      <p:pic>
        <p:nvPicPr>
          <p:cNvPr id="7173" name="Picture 5" descr="fp_int">
            <a:extLst>
              <a:ext uri="{FF2B5EF4-FFF2-40B4-BE49-F238E27FC236}">
                <a16:creationId xmlns:a16="http://schemas.microsoft.com/office/drawing/2014/main" id="{399E859A-2182-1C8C-CD28-8DCA8B7F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74" y="2569587"/>
            <a:ext cx="3949491" cy="386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4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6125C-86B1-EAAC-090F-BB42944F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31CA-DCBC-AE58-98B1-28E3A9127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POSIT Team - 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A0708-5086-4FE1-E12A-F8E2F1A52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Melika Morsali</a:t>
            </a:r>
          </a:p>
          <a:p>
            <a:r>
              <a:rPr lang="en-US" err="1"/>
              <a:t>Hasantha</a:t>
            </a:r>
            <a:r>
              <a:rPr lang="en-US"/>
              <a:t> Ekanayake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0A7A9-8694-54F6-DE31-ED9E3182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AEEB6-9F59-182D-0B13-B81BC9C02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2530-7840-1F8F-F794-231862F5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35" y="106255"/>
            <a:ext cx="7162729" cy="937828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3160-4DF0-16B7-77CA-0ED9C695E19F}"/>
              </a:ext>
            </a:extLst>
          </p:cNvPr>
          <p:cNvSpPr txBox="1"/>
          <p:nvPr/>
        </p:nvSpPr>
        <p:spPr>
          <a:xfrm>
            <a:off x="763121" y="1261783"/>
            <a:ext cx="10665758" cy="5570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ill Sans MT"/>
                <a:cs typeface="Arial"/>
              </a:rPr>
              <a:t>Posit - Index-based Computation of Real Number Multiplication with </a:t>
            </a:r>
            <a:r>
              <a:rPr lang="en-US" sz="2000" b="1" err="1">
                <a:latin typeface="Gill Sans MT"/>
                <a:cs typeface="Arial"/>
              </a:rPr>
              <a:t>SiliconCompiler</a:t>
            </a:r>
            <a:endParaRPr lang="en-US" sz="2000">
              <a:latin typeface="Gill Sans MT"/>
              <a:cs typeface="Arial"/>
            </a:endParaRPr>
          </a:p>
          <a:p>
            <a:pPr marL="228600" indent="-228600">
              <a:buFont typeface="Arial"/>
              <a:buChar char="•"/>
            </a:pPr>
            <a:endParaRPr lang="en-US" b="1">
              <a:latin typeface="Gill Sans MT"/>
              <a:cs typeface="Arial"/>
            </a:endParaRPr>
          </a:p>
          <a:p>
            <a:r>
              <a:rPr lang="en-US" b="1" err="1">
                <a:solidFill>
                  <a:srgbClr val="222832"/>
                </a:solidFill>
                <a:ea typeface="+mn-lt"/>
                <a:cs typeface="+mn-lt"/>
              </a:rPr>
              <a:t>SiliconCompiler</a:t>
            </a:r>
            <a:r>
              <a:rPr lang="en-US" b="1">
                <a:solidFill>
                  <a:srgbClr val="222832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222832"/>
                </a:solidFill>
                <a:ea typeface="+mn-lt"/>
                <a:cs typeface="+mn-lt"/>
              </a:rPr>
              <a:t>is an open source, modular, build system that automates translation from hardware design source code to silicon</a:t>
            </a:r>
            <a:endParaRPr lang="en-US">
              <a:solidFill>
                <a:srgbClr val="000000"/>
              </a:solidFill>
              <a:latin typeface="Gill Sans MT"/>
              <a:ea typeface="+mn-lt"/>
              <a:cs typeface="Arial"/>
            </a:endParaRPr>
          </a:p>
          <a:p>
            <a:pPr marL="228600" indent="-228600">
              <a:buFont typeface="Arial"/>
              <a:buChar char="•"/>
            </a:pPr>
            <a:endParaRPr lang="en-US" b="1">
              <a:latin typeface="Gill Sans MT"/>
              <a:cs typeface="Arial"/>
            </a:endParaRP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Extend Moore’s Law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Silicon has driven progress for 50 years; sustaining that requires ever-greater hardware specialization.</a:t>
            </a:r>
            <a:endParaRPr lang="en-US">
              <a:latin typeface="Gill Sans MT"/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Design Bottleneck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Custom chips promise huge gains but today’s toolchains demand too much manual effort.</a:t>
            </a:r>
            <a:endParaRPr lang="en-US"/>
          </a:p>
          <a:p>
            <a:pPr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Need for Automation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Fully end-to-end compilers—orders of magnitude faster—are essential to serve the “long tail” of specialized applications.</a:t>
            </a:r>
            <a:endParaRPr lang="en-US"/>
          </a:p>
          <a:p>
            <a:pPr>
              <a:buFont typeface="Arial"/>
              <a:buChar char="•"/>
            </a:pPr>
            <a:endParaRPr lang="en-US" b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Scale Beyond One Machine</a:t>
            </a:r>
            <a:br>
              <a:rPr lang="en-US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Single‐company, single‐machine solutions won’t suffice; we must build distributed compiler infrastructures that scale to thousands of developers and millions of servers.</a:t>
            </a:r>
            <a:endParaRPr lang="en-US"/>
          </a:p>
          <a:p>
            <a:pPr marL="228600" indent="-228600">
              <a:buFont typeface="Arial"/>
              <a:buChar char="•"/>
            </a:pPr>
            <a:br>
              <a:rPr lang="en-US" sz="1000" b="1">
                <a:latin typeface="Arial"/>
                <a:cs typeface="Arial"/>
              </a:rPr>
            </a:br>
            <a:endParaRPr lang="en-US" sz="1000">
              <a:latin typeface="Arial"/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 sz="100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2453B-5023-5A58-24AE-833F299D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2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E5CA-0C2F-9C64-C4F1-14E140FC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898"/>
            <a:ext cx="7729728" cy="1188720"/>
          </a:xfrm>
        </p:spPr>
        <p:txBody>
          <a:bodyPr/>
          <a:lstStyle/>
          <a:p>
            <a:r>
              <a:rPr lang="en-GB" sz="2600">
                <a:solidFill>
                  <a:srgbClr val="222832"/>
                </a:solidFill>
              </a:rPr>
              <a:t>Approach</a:t>
            </a:r>
            <a:endParaRPr lang="en-US"/>
          </a:p>
          <a:p>
            <a:endParaRPr lang="en-GB"/>
          </a:p>
        </p:txBody>
      </p:sp>
      <p:pic>
        <p:nvPicPr>
          <p:cNvPr id="3" name="Picture 2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16E05FEB-620F-C3AF-B8BA-CF19353B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65" y="1712364"/>
            <a:ext cx="5763498" cy="45517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EC84B-8C0C-60A3-511A-8BCE83B7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40511-7156-2473-0442-D097F1591A4E}"/>
              </a:ext>
            </a:extLst>
          </p:cNvPr>
          <p:cNvSpPr txBox="1"/>
          <p:nvPr/>
        </p:nvSpPr>
        <p:spPr>
          <a:xfrm>
            <a:off x="1210" y="1501019"/>
            <a:ext cx="622662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Standardized Schema</a:t>
            </a:r>
            <a:br>
              <a:rPr lang="en-US"/>
            </a:br>
            <a:r>
              <a:rPr lang="en-US"/>
              <a:t>A single, extensible data model that cleanly separates design descriptions, EDA tools, and Process Design Kits (PDKs), making complex flows configurable yet easy to grasp.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Python API &amp; Flowgraph</a:t>
            </a:r>
            <a:br>
              <a:rPr lang="en-US"/>
            </a:br>
            <a:r>
              <a:rPr lang="en-US"/>
              <a:t>An object-oriented Python layer exposes simple set/get access to the schema, a parallel “flowgraph” programming model, and utility functions for setting up runs and collecting metrics.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Pluggable Drivers</a:t>
            </a:r>
            <a:br>
              <a:rPr lang="en-US"/>
            </a:br>
            <a:r>
              <a:rPr lang="en-US"/>
              <a:t>Tool- and PDK-specific drivers plug into the core schema at runtime, automatically discovered via a dynamic module search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r>
              <a:rPr lang="en-US" b="1"/>
              <a:t>Scalable &amp; Extendable</a:t>
            </a:r>
            <a:br>
              <a:rPr lang="en-US"/>
            </a:br>
            <a:r>
              <a:rPr lang="en-US"/>
              <a:t>The combination of a rich schema, well-defined plugin interfaces, and comprehensive reference docs lets teams rapidly onboard new tools and PDKs without rewriting core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9D1F9-0031-B638-5123-F779D2ECC915}"/>
              </a:ext>
            </a:extLst>
          </p:cNvPr>
          <p:cNvSpPr txBox="1"/>
          <p:nvPr/>
        </p:nvSpPr>
        <p:spPr>
          <a:xfrm>
            <a:off x="6231316" y="6395357"/>
            <a:ext cx="4823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</a:rPr>
              <a:t>https://www.siliconcompiler.com/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7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22BB-5B40-6A97-88C4-63D4B379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1073"/>
            <a:ext cx="7729728" cy="1188720"/>
          </a:xfrm>
        </p:spPr>
        <p:txBody>
          <a:bodyPr/>
          <a:lstStyle/>
          <a:p>
            <a:r>
              <a:rPr lang="en-US" sz="2600">
                <a:solidFill>
                  <a:srgbClr val="222832"/>
                </a:solidFill>
              </a:rPr>
              <a:t>Supported Technologies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83873-4AA0-9F0D-C7A1-596B6110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322" y="6487732"/>
            <a:ext cx="365760" cy="365760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7B479-954E-1FE1-ABB7-EADC4F1A0D7A}"/>
              </a:ext>
            </a:extLst>
          </p:cNvPr>
          <p:cNvSpPr txBox="1"/>
          <p:nvPr/>
        </p:nvSpPr>
        <p:spPr>
          <a:xfrm>
            <a:off x="1210" y="1628019"/>
            <a:ext cx="591215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Client-Server Execution</a:t>
            </a:r>
            <a:endParaRPr lang="en-US"/>
          </a:p>
          <a:p>
            <a:br>
              <a:rPr lang="en-US"/>
            </a:br>
            <a:r>
              <a:rPr lang="en-US">
                <a:solidFill>
                  <a:srgbClr val="222832"/>
                </a:solidFill>
                <a:ea typeface="+mn-lt"/>
                <a:cs typeface="+mn-lt"/>
              </a:rPr>
              <a:t>1) reduce tool installation barriers</a:t>
            </a:r>
            <a:endParaRPr lang="en-US"/>
          </a:p>
          <a:p>
            <a:endParaRPr lang="en-US">
              <a:solidFill>
                <a:srgbClr val="222832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222832"/>
                </a:solidFill>
                <a:ea typeface="+mn-lt"/>
                <a:cs typeface="+mn-lt"/>
              </a:rPr>
              <a:t>2) reduce the barrier to massively parallel elastic compute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rgbClr val="222832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222832"/>
                </a:solidFill>
                <a:ea typeface="+mn-lt"/>
                <a:cs typeface="+mn-lt"/>
              </a:rPr>
              <a:t>3) address the NDA barrier for PDK and EDA tools.</a:t>
            </a:r>
            <a:endParaRPr lang="en-US"/>
          </a:p>
          <a:p>
            <a:endParaRPr lang="en-US"/>
          </a:p>
        </p:txBody>
      </p:sp>
      <p:pic>
        <p:nvPicPr>
          <p:cNvPr id="5" name="Picture 4" descr="A diagram of a remote computer system&#10;&#10;AI-generated content may be incorrect.">
            <a:extLst>
              <a:ext uri="{FF2B5EF4-FFF2-40B4-BE49-F238E27FC236}">
                <a16:creationId xmlns:a16="http://schemas.microsoft.com/office/drawing/2014/main" id="{FBF043B5-240E-5A87-AD86-66F79C34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0" y="3732191"/>
            <a:ext cx="6128440" cy="275554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AA4B4C-57E1-E6F1-B071-60CDC5A2A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170268"/>
              </p:ext>
            </p:extLst>
          </p:nvPr>
        </p:nvGraphicFramePr>
        <p:xfrm>
          <a:off x="6165910" y="1616685"/>
          <a:ext cx="5945501" cy="5236807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117656114"/>
                    </a:ext>
                  </a:extLst>
                </a:gridCol>
                <a:gridCol w="4312644">
                  <a:extLst>
                    <a:ext uri="{9D8B030D-6E8A-4147-A177-3AD203B41FA5}">
                      <a16:colId xmlns:a16="http://schemas.microsoft.com/office/drawing/2014/main" val="171507832"/>
                    </a:ext>
                  </a:extLst>
                </a:gridCol>
              </a:tblGrid>
              <a:tr h="332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>
                          <a:solidFill>
                            <a:srgbClr val="222832"/>
                          </a:solidFill>
                          <a:effectLst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>
                          <a:solidFill>
                            <a:srgbClr val="222832"/>
                          </a:solidFill>
                          <a:effectLst/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51541"/>
                  </a:ext>
                </a:extLst>
              </a:tr>
              <a:tr h="890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C, Verilog, SV, VHDL, Chisel, Migen/Amaranth, Bluespec, </a:t>
                      </a:r>
                      <a:r>
                        <a:rPr lang="en-GB">
                          <a:solidFill>
                            <a:srgbClr val="0A7D91"/>
                          </a:solidFill>
                          <a:effectLst/>
                          <a:hlinkClick r:id="rId3"/>
                        </a:rPr>
                        <a:t>MLIR</a:t>
                      </a:r>
                      <a:endParaRPr lang="en-GB">
                        <a:solidFill>
                          <a:srgbClr val="222832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01023"/>
                  </a:ext>
                </a:extLst>
              </a:tr>
              <a:tr h="471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Verilator, Icarus, GHDL, Xyce</a:t>
                      </a:r>
                      <a:endParaRPr lang="en-GB" err="1">
                        <a:solidFill>
                          <a:srgbClr val="222832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91570"/>
                  </a:ext>
                </a:extLst>
              </a:tr>
              <a:tr h="57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Synthesis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Yosys, Vivado, Synopsys, Cadence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24275"/>
                  </a:ext>
                </a:extLst>
              </a:tr>
              <a:tr h="57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ASIC 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OpenROAD, Synopsys, Cadence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844872"/>
                  </a:ext>
                </a:extLst>
              </a:tr>
              <a:tr h="332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FPGA 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VPR, nextpnr, Vivado</a:t>
                      </a:r>
                      <a:endParaRPr lang="en-GB" err="1">
                        <a:solidFill>
                          <a:srgbClr val="222832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76913"/>
                  </a:ext>
                </a:extLst>
              </a:tr>
              <a:tr h="57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Layout Viewer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Klayout, OpenROAD, Cadence, Synopsys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1645"/>
                  </a:ext>
                </a:extLst>
              </a:tr>
              <a:tr h="579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DRC/LVS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Klayout, Magic, Synopsys, Siemens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33046"/>
                  </a:ext>
                </a:extLst>
              </a:tr>
              <a:tr h="825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PDKs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solidFill>
                            <a:srgbClr val="222832"/>
                          </a:solidFill>
                          <a:effectLst/>
                        </a:rPr>
                        <a:t>sky130, ihp130, gf180, asap7, freepdk45, gf12lp, gf22fdx, intel16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1005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094272-0298-419B-8BAF-5445193CB8BB}"/>
              </a:ext>
            </a:extLst>
          </p:cNvPr>
          <p:cNvSpPr txBox="1"/>
          <p:nvPr/>
        </p:nvSpPr>
        <p:spPr>
          <a:xfrm>
            <a:off x="-4758" y="6490607"/>
            <a:ext cx="4823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</a:rPr>
              <a:t>https://www.siliconcompiler.com/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6BFC-A8D6-141C-861E-E393673D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6663"/>
            <a:ext cx="7729728" cy="1188720"/>
          </a:xfrm>
        </p:spPr>
        <p:txBody>
          <a:bodyPr/>
          <a:lstStyle/>
          <a:p>
            <a:r>
              <a:rPr lang="en-GB"/>
              <a:t>Design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A8306-E6BD-749C-A4BB-65CF7DA9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F3B0EF-AC76-5024-9CE9-E72D5587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" t="18" r="18338" b="92"/>
          <a:stretch/>
        </p:blipFill>
        <p:spPr>
          <a:xfrm>
            <a:off x="3619500" y="1847103"/>
            <a:ext cx="8209236" cy="4183541"/>
          </a:xfrm>
          <a:prstGeom prst="rect">
            <a:avLst/>
          </a:prstGeom>
        </p:spPr>
      </p:pic>
      <p:pic>
        <p:nvPicPr>
          <p:cNvPr id="8" name="Picture 7" descr="A diagram of a construction process&#10;&#10;AI-generated content may be incorrect.">
            <a:extLst>
              <a:ext uri="{FF2B5EF4-FFF2-40B4-BE49-F238E27FC236}">
                <a16:creationId xmlns:a16="http://schemas.microsoft.com/office/drawing/2014/main" id="{FAC40A0F-D647-FC0E-469B-6A12134FF0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12" t="165" r="12641" b="-34"/>
          <a:stretch/>
        </p:blipFill>
        <p:spPr>
          <a:xfrm>
            <a:off x="582705" y="1569344"/>
            <a:ext cx="2466844" cy="47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A9C0-5D9E-084B-019C-F3BD6061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FP16-POSIT4 MAC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0B9DA-19DF-3320-6787-392A14DB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28696-9178-6CF5-A105-402A22F95B18}"/>
              </a:ext>
            </a:extLst>
          </p:cNvPr>
          <p:cNvSpPr txBox="1"/>
          <p:nvPr/>
        </p:nvSpPr>
        <p:spPr>
          <a:xfrm>
            <a:off x="660756" y="1672843"/>
            <a:ext cx="59121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Import RTL</a:t>
            </a:r>
            <a:endParaRPr lang="en-US"/>
          </a:p>
          <a:p>
            <a:endParaRPr lang="en-US"/>
          </a:p>
        </p:txBody>
      </p:sp>
      <p:pic>
        <p:nvPicPr>
          <p:cNvPr id="12" name="Picture 11" descr="A black rectangular object with a white border&#10;&#10;AI-generated content may be incorrect.">
            <a:extLst>
              <a:ext uri="{FF2B5EF4-FFF2-40B4-BE49-F238E27FC236}">
                <a16:creationId xmlns:a16="http://schemas.microsoft.com/office/drawing/2014/main" id="{AAA6876D-F822-1524-9A16-FE6BF2E3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46" y="2102287"/>
            <a:ext cx="8439631" cy="783644"/>
          </a:xfrm>
          <a:prstGeom prst="rect">
            <a:avLst/>
          </a:prstGeom>
        </p:spPr>
      </p:pic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3888A55-CDE0-2D1A-E04B-0E323A0F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46" y="3877737"/>
            <a:ext cx="8446034" cy="2528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EF83E3-888F-6B69-D8E1-9AA9516ADC59}"/>
              </a:ext>
            </a:extLst>
          </p:cNvPr>
          <p:cNvSpPr txBox="1"/>
          <p:nvPr/>
        </p:nvSpPr>
        <p:spPr>
          <a:xfrm>
            <a:off x="633862" y="3426083"/>
            <a:ext cx="101255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For the designs that are too complex to be compiled in command line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6BB28-8559-22BC-1D95-CBD52649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01C2-08E8-B925-E77F-1BB0499D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FP16-POSIT4 MAC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5B35E-6534-760B-F21A-B53BB79B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A7B32-59C7-AC35-712B-EA1DBFAC283C}"/>
              </a:ext>
            </a:extLst>
          </p:cNvPr>
          <p:cNvSpPr txBox="1"/>
          <p:nvPr/>
        </p:nvSpPr>
        <p:spPr>
          <a:xfrm>
            <a:off x="660756" y="1672843"/>
            <a:ext cx="59121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Floor Plan</a:t>
            </a:r>
          </a:p>
          <a:p>
            <a:endParaRPr lang="en-US"/>
          </a:p>
        </p:txBody>
      </p:sp>
      <p:pic>
        <p:nvPicPr>
          <p:cNvPr id="6" name="Picture 5" descr="A black background with green lines&#10;&#10;AI-generated content may be incorrect.">
            <a:extLst>
              <a:ext uri="{FF2B5EF4-FFF2-40B4-BE49-F238E27FC236}">
                <a16:creationId xmlns:a16="http://schemas.microsoft.com/office/drawing/2014/main" id="{132707CD-F520-7B7F-7B93-2681EC16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8" y="2113106"/>
            <a:ext cx="4315867" cy="4290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E54E-E55E-725A-B1AC-4C858E844B7B}"/>
              </a:ext>
            </a:extLst>
          </p:cNvPr>
          <p:cNvSpPr txBox="1"/>
          <p:nvPr/>
        </p:nvSpPr>
        <p:spPr>
          <a:xfrm>
            <a:off x="6282906" y="1628018"/>
            <a:ext cx="59121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Power and Ground Planning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2C380-1A39-B39B-8893-CA09DC5E6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19" y="2113108"/>
            <a:ext cx="4437531" cy="42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F11E-A003-A788-DD52-DF603152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35" y="106255"/>
            <a:ext cx="7162729" cy="937828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8685D6-AB3C-94EC-AF4B-83791A1A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E9DED-F74D-6E76-DFC8-D9F94F1CE131}"/>
              </a:ext>
            </a:extLst>
          </p:cNvPr>
          <p:cNvSpPr txBox="1"/>
          <p:nvPr/>
        </p:nvSpPr>
        <p:spPr>
          <a:xfrm>
            <a:off x="116840" y="1118720"/>
            <a:ext cx="11811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deep learning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memory- and compute-intensive.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Weight-only quantization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reduces memory footprint without sacrificing accuracy.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 arithmetic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a better tradeoff than IEEE floats: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Higher precision + dynamic range at lower bit-widths.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designed a </a:t>
            </a:r>
            <a:r>
              <a:rPr lang="en-US" sz="2400" b="1" dirty="0"/>
              <a:t>custom IP core</a:t>
            </a:r>
            <a:r>
              <a:rPr lang="en-US" sz="2400" dirty="0"/>
              <a:t> that performs </a:t>
            </a:r>
            <a:r>
              <a:rPr lang="en-US" sz="2400" b="1" dirty="0"/>
              <a:t>FP16-Posit4 multiplication</a:t>
            </a:r>
            <a:r>
              <a:rPr lang="en-US" sz="2400" dirty="0"/>
              <a:t>, enabling: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Memory efficiency</a:t>
            </a:r>
            <a:r>
              <a:rPr lang="en-US" sz="2400" dirty="0"/>
              <a:t> with compact 4-bit Posit weights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FP16 compatibility</a:t>
            </a:r>
            <a:r>
              <a:rPr lang="en-US" sz="2400" dirty="0"/>
              <a:t> for ease of integration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Efficient computation</a:t>
            </a:r>
            <a:r>
              <a:rPr lang="en-US" sz="2400" dirty="0"/>
              <a:t> with reduced logic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Our architecture uses </a:t>
            </a:r>
            <a:r>
              <a:rPr lang="en-US" sz="2400" b="1" dirty="0"/>
              <a:t>less hardware</a:t>
            </a:r>
            <a:r>
              <a:rPr lang="en-US" sz="2400" dirty="0"/>
              <a:t> than FP16-Int4 unit.</a:t>
            </a:r>
          </a:p>
        </p:txBody>
      </p:sp>
    </p:spTree>
    <p:extLst>
      <p:ext uri="{BB962C8B-B14F-4D97-AF65-F5344CB8AC3E}">
        <p14:creationId xmlns:p14="http://schemas.microsoft.com/office/powerpoint/2010/main" val="415419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5B7B2-DF65-B8F1-E85F-7E3783D0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00A4-CF65-86E1-0745-7079A3D3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FP16-POSIT4 MAC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7CDF3-3C2D-FA39-20A2-5C5B93B4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4CB2A-F83C-88BD-0A33-2A23DE2B7B69}"/>
              </a:ext>
            </a:extLst>
          </p:cNvPr>
          <p:cNvSpPr txBox="1"/>
          <p:nvPr/>
        </p:nvSpPr>
        <p:spPr>
          <a:xfrm>
            <a:off x="486119" y="1669583"/>
            <a:ext cx="59121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Placement</a:t>
            </a:r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41A27-DDB3-2299-7B12-A893CCD385D6}"/>
              </a:ext>
            </a:extLst>
          </p:cNvPr>
          <p:cNvSpPr txBox="1"/>
          <p:nvPr/>
        </p:nvSpPr>
        <p:spPr>
          <a:xfrm>
            <a:off x="6403930" y="1628018"/>
            <a:ext cx="59121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Clock</a:t>
            </a:r>
            <a:endParaRPr lang="en-US"/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AC7DF98C-D6DB-7D52-54E0-91039E41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" y="2140528"/>
            <a:ext cx="4329544" cy="4454234"/>
          </a:xfrm>
          <a:prstGeom prst="rect">
            <a:avLst/>
          </a:prstGeom>
        </p:spPr>
      </p:pic>
      <p:pic>
        <p:nvPicPr>
          <p:cNvPr id="7" name="Picture 6" descr="A blue and red lines on a black background&#10;&#10;AI-generated content may be incorrect.">
            <a:extLst>
              <a:ext uri="{FF2B5EF4-FFF2-40B4-BE49-F238E27FC236}">
                <a16:creationId xmlns:a16="http://schemas.microsoft.com/office/drawing/2014/main" id="{3EA4DC5F-1B12-53D2-ABDB-453821CF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62" y="2157844"/>
            <a:ext cx="435032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56155-81E0-5DF5-45A6-852600C0E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0046-F785-810C-4528-116A085D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FP16-POSIT4 MAC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1CCFB-587B-844A-FAA1-A90B9375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FB8B1-32B2-4541-4D7C-FB12299A42AD}"/>
              </a:ext>
            </a:extLst>
          </p:cNvPr>
          <p:cNvSpPr txBox="1"/>
          <p:nvPr/>
        </p:nvSpPr>
        <p:spPr>
          <a:xfrm>
            <a:off x="486119" y="1669583"/>
            <a:ext cx="59121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Routing</a:t>
            </a:r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144AA-D4B2-BFF3-ADB2-885DE75AB7CB}"/>
              </a:ext>
            </a:extLst>
          </p:cNvPr>
          <p:cNvSpPr txBox="1"/>
          <p:nvPr/>
        </p:nvSpPr>
        <p:spPr>
          <a:xfrm>
            <a:off x="6403930" y="1628018"/>
            <a:ext cx="59121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Power Density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E01-A0B6-C356-7C8D-1555029F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1995054"/>
            <a:ext cx="4378037" cy="4433455"/>
          </a:xfrm>
          <a:prstGeom prst="rect">
            <a:avLst/>
          </a:prstGeom>
        </p:spPr>
      </p:pic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E17EE45-B006-EAED-DA41-74974E10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995055"/>
            <a:ext cx="4384964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B801C-36F9-441B-4C95-DFF9C2243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B01C-03F0-ABB5-3EA4-83551C66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FP16-POSIT4 MAC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469CE-C159-DF60-6208-FEE131CD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3D8C3-F6BE-7924-8588-00A7E99656DC}"/>
              </a:ext>
            </a:extLst>
          </p:cNvPr>
          <p:cNvSpPr txBox="1"/>
          <p:nvPr/>
        </p:nvSpPr>
        <p:spPr>
          <a:xfrm>
            <a:off x="486119" y="1669583"/>
            <a:ext cx="59121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2D Layout of the Design</a:t>
            </a:r>
          </a:p>
          <a:p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4688FDB-0E9A-CFC9-F34D-5507FE3A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5" y="2001981"/>
            <a:ext cx="3380827" cy="4398819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AE96352-C7B2-65CB-246F-AB981A29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00" y="1711036"/>
            <a:ext cx="6326382" cy="3844637"/>
          </a:xfrm>
          <a:prstGeom prst="rect">
            <a:avLst/>
          </a:prstGeom>
        </p:spPr>
      </p:pic>
      <p:pic>
        <p:nvPicPr>
          <p:cNvPr id="10" name="Picture 9" descr="A black and white screen with numbers and numbers&#10;&#10;AI-generated content may be incorrect.">
            <a:extLst>
              <a:ext uri="{FF2B5EF4-FFF2-40B4-BE49-F238E27FC236}">
                <a16:creationId xmlns:a16="http://schemas.microsoft.com/office/drawing/2014/main" id="{2D33A099-ED57-936B-8F77-6419A365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526" y="5556058"/>
            <a:ext cx="6324602" cy="10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9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B9762-52F0-C779-CAA7-69ABBE4F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B383-5897-35CB-C51B-052DAA3E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Key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3713C-24B0-2F32-BE03-C88F3B3F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EE9DD-7489-C366-CFB4-F994B7F0B3A3}"/>
              </a:ext>
            </a:extLst>
          </p:cNvPr>
          <p:cNvSpPr txBox="1"/>
          <p:nvPr/>
        </p:nvSpPr>
        <p:spPr>
          <a:xfrm>
            <a:off x="292100" y="1482180"/>
            <a:ext cx="116078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/>
              <a:t>FP16 × Posit4 IP was implemented</a:t>
            </a:r>
            <a:r>
              <a:rPr lang="en-US" sz="2200"/>
              <a:t> using Verilog and validated through testbench on the </a:t>
            </a:r>
            <a:r>
              <a:rPr lang="en-US" sz="2200" b="1"/>
              <a:t>PYNQ-Z1 FPGA </a:t>
            </a:r>
            <a:r>
              <a:rPr lang="en-US" sz="2200"/>
              <a:t>board via Vitis.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/>
              <a:t>Posit arithmetic</a:t>
            </a:r>
            <a:r>
              <a:rPr lang="en-US" sz="2200"/>
              <a:t> enabled </a:t>
            </a:r>
            <a:r>
              <a:rPr lang="en-US" sz="2200" b="1"/>
              <a:t>memory and logic efficiency</a:t>
            </a:r>
            <a:r>
              <a:rPr lang="en-US" sz="2200"/>
              <a:t>, outperforming FP16-Int4 designs in resource utilization.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err="1"/>
              <a:t>SiliconCompiler</a:t>
            </a:r>
            <a:r>
              <a:rPr lang="en-US" sz="2200"/>
              <a:t> streamlined ASIC backend flow by: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/>
              <a:t>Automating RTL-to-GDS flow from Verilog source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/>
              <a:t>Providing full-chip layout, timing, and power analysis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/>
              <a:t>Demonstrating how open-source tooling can bridge </a:t>
            </a:r>
            <a:r>
              <a:rPr lang="en-US" sz="2200" b="1"/>
              <a:t>design to silicon</a:t>
            </a:r>
            <a:r>
              <a:rPr lang="en-US" sz="2200"/>
              <a:t> rapidly and modularly</a:t>
            </a:r>
          </a:p>
          <a:p>
            <a:pPr lvl="1"/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We showed that Posit arithmetic can be efficiently deployed in both FPGA-based prototypes and ASIC- design flows.</a:t>
            </a:r>
          </a:p>
        </p:txBody>
      </p:sp>
    </p:spTree>
    <p:extLst>
      <p:ext uri="{BB962C8B-B14F-4D97-AF65-F5344CB8AC3E}">
        <p14:creationId xmlns:p14="http://schemas.microsoft.com/office/powerpoint/2010/main" val="269172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DABF0-4466-0043-AE47-C814B0B48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2EAB-8251-F736-6067-D74387C6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6310"/>
            <a:ext cx="7729728" cy="1188720"/>
          </a:xfrm>
        </p:spPr>
        <p:txBody>
          <a:bodyPr/>
          <a:lstStyle/>
          <a:p>
            <a:r>
              <a:rPr lang="en-GB" sz="250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F4A1E-5D67-1BAB-5174-2EF0F686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CD6ED-3870-4C38-344B-F628D652BB7C}"/>
              </a:ext>
            </a:extLst>
          </p:cNvPr>
          <p:cNvSpPr txBox="1"/>
          <p:nvPr/>
        </p:nvSpPr>
        <p:spPr>
          <a:xfrm>
            <a:off x="2231136" y="2039558"/>
            <a:ext cx="8955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Gustafson, J. (2017). </a:t>
            </a:r>
            <a:r>
              <a:rPr lang="en-US" i="1"/>
              <a:t>Posit: A potential replacement for IEEE-754</a:t>
            </a:r>
            <a:r>
              <a:rPr lang="en-US"/>
              <a:t>. Retrieved from </a:t>
            </a:r>
            <a:r>
              <a:rPr lang="en-US">
                <a:hlinkClick r:id="rId3"/>
              </a:rPr>
              <a:t>https://www.sigarch.org/posit-a-potential-replacement-for-ieee-754/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Gao, Y. (2023). </a:t>
            </a:r>
            <a:r>
              <a:rPr lang="en-US" i="1"/>
              <a:t>FP-INT-MAC: A Baseline Integer MAC Core with FP16 Activations</a:t>
            </a:r>
            <a:r>
              <a:rPr lang="en-US"/>
              <a:t>. GitHub repository: </a:t>
            </a:r>
            <a:r>
              <a:rPr lang="en-US">
                <a:hlinkClick r:id="rId4"/>
              </a:rPr>
              <a:t>https://github.com/YiminGao0113/FP-INT-MAC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err="1"/>
              <a:t>SiliconCompiler</a:t>
            </a:r>
            <a:r>
              <a:rPr lang="en-US" i="1"/>
              <a:t>: An Open-Source Framework for Chip Design</a:t>
            </a:r>
            <a:r>
              <a:rPr lang="en-US"/>
              <a:t>. Retrieved from </a:t>
            </a:r>
            <a:r>
              <a:rPr lang="en-US">
                <a:hlinkClick r:id="rId5"/>
              </a:rPr>
              <a:t>https://www.siliconcompiler.com/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07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F5A5-1DF6-9D1F-3C57-633B7BCA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872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AA409-3159-9EF6-93D9-44B16013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872F-1805-3E38-BD4E-B9820A9C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973" y="66167"/>
            <a:ext cx="6843180" cy="777117"/>
          </a:xfrm>
        </p:spPr>
        <p:txBody>
          <a:bodyPr/>
          <a:lstStyle/>
          <a:p>
            <a:r>
              <a:rPr lang="en-US"/>
              <a:t>fp16</a:t>
            </a:r>
          </a:p>
        </p:txBody>
      </p:sp>
      <p:pic>
        <p:nvPicPr>
          <p:cNvPr id="1026" name="Picture 2" descr="Half Precision Floating Point Number | by Abhishek Kumar Pandey | Medium">
            <a:extLst>
              <a:ext uri="{FF2B5EF4-FFF2-40B4-BE49-F238E27FC236}">
                <a16:creationId xmlns:a16="http://schemas.microsoft.com/office/drawing/2014/main" id="{95CC1439-A07D-D0E6-92FF-23CBE33D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071" y="1025561"/>
            <a:ext cx="7883857" cy="555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BF3FF7-39D1-23F4-87CA-F0A00BD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910F-3C90-42FE-BE53-6A6D4EF86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B3AB-608B-58B3-C325-ED00BC1F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973" y="66167"/>
            <a:ext cx="6843180" cy="777117"/>
          </a:xfrm>
        </p:spPr>
        <p:txBody>
          <a:bodyPr/>
          <a:lstStyle/>
          <a:p>
            <a:r>
              <a:rPr lang="en-US"/>
              <a:t>POSIT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FFC58-46D3-A392-B63C-2B2F18E5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52" y="905000"/>
            <a:ext cx="9060895" cy="1938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447E5-AFFD-CB59-7CD7-4DD6E8B1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352" y="2905000"/>
            <a:ext cx="8763294" cy="831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070AFF-C4CA-4807-FCF6-EAA8C5E6F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71" y="3901652"/>
            <a:ext cx="6921358" cy="1858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B9036-707F-CD73-13EA-3BE830C647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848" b="1626"/>
          <a:stretch/>
        </p:blipFill>
        <p:spPr>
          <a:xfrm>
            <a:off x="135271" y="5925447"/>
            <a:ext cx="2052530" cy="749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B81D7-A4A8-8F62-24D7-CA644CA34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763" y="4110230"/>
            <a:ext cx="3570510" cy="143657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1EF73D-C2D3-ECF5-F274-CD2B8619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7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8006-92C7-5913-B0EF-E0FFA5C42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C99C-02B3-E291-6E95-F8BC4B4A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973" y="66167"/>
            <a:ext cx="6843180" cy="777117"/>
          </a:xfrm>
        </p:spPr>
        <p:txBody>
          <a:bodyPr/>
          <a:lstStyle/>
          <a:p>
            <a:r>
              <a:rPr lang="en-US"/>
              <a:t>POSIT(</a:t>
            </a:r>
            <a:r>
              <a:rPr lang="en-US" err="1"/>
              <a:t>bits,Es</a:t>
            </a:r>
            <a:r>
              <a:rPr lang="en-US"/>
              <a:t>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6147DF-292A-576F-B010-366D40133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64374"/>
              </p:ext>
            </p:extLst>
          </p:nvPr>
        </p:nvGraphicFramePr>
        <p:xfrm>
          <a:off x="1155509" y="949858"/>
          <a:ext cx="9485194" cy="528625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742597">
                  <a:extLst>
                    <a:ext uri="{9D8B030D-6E8A-4147-A177-3AD203B41FA5}">
                      <a16:colId xmlns:a16="http://schemas.microsoft.com/office/drawing/2014/main" val="118970948"/>
                    </a:ext>
                  </a:extLst>
                </a:gridCol>
                <a:gridCol w="4742597">
                  <a:extLst>
                    <a:ext uri="{9D8B030D-6E8A-4147-A177-3AD203B41FA5}">
                      <a16:colId xmlns:a16="http://schemas.microsoft.com/office/drawing/2014/main" val="2840514923"/>
                    </a:ext>
                  </a:extLst>
                </a:gridCol>
              </a:tblGrid>
              <a:tr h="410369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Posit(4,0)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Value 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3766852090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0000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1963507166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0001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0.125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774226574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0010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0.25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774093027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0011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0.5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790883724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0100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1.0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97783860"/>
                  </a:ext>
                </a:extLst>
              </a:tr>
              <a:tr h="312079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0101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1.5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1376383456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0110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3.0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1251765245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0111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6.0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131632652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1000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err="1"/>
                        <a:t>NaR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984540359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1001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-6.0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835741558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1010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-3.0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784709980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1011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-1.5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1291196744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1100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-1.0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2443920990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1101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-0.5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882199192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1110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-0.25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7350801"/>
                  </a:ext>
                </a:extLst>
              </a:tr>
              <a:tr h="304254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1111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-0.125</a:t>
                      </a:r>
                      <a:endParaRPr lang="en-US" sz="1600" b="1">
                        <a:latin typeface="+mn-lt"/>
                      </a:endParaRPr>
                    </a:p>
                  </a:txBody>
                  <a:tcPr marL="45617" marR="45617" marT="22809" marB="22809" anchor="ctr"/>
                </a:tc>
                <a:extLst>
                  <a:ext uri="{0D108BD9-81ED-4DB2-BD59-A6C34878D82A}">
                    <a16:rowId xmlns:a16="http://schemas.microsoft.com/office/drawing/2014/main" val="351607977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45D433-33E0-1692-48E9-B610255D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59A1-F905-682D-7C89-9D8ABBD7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703EB-841F-23B1-EFC5-13CD2848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973" y="66167"/>
            <a:ext cx="6843180" cy="777117"/>
          </a:xfrm>
        </p:spPr>
        <p:txBody>
          <a:bodyPr/>
          <a:lstStyle/>
          <a:p>
            <a:r>
              <a:rPr lang="en-US"/>
              <a:t>FP16-POSIT4 Mul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5F8FFF-1F93-5AAB-D120-D8A84BF84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923043"/>
              </p:ext>
            </p:extLst>
          </p:nvPr>
        </p:nvGraphicFramePr>
        <p:xfrm>
          <a:off x="63690" y="940492"/>
          <a:ext cx="12064620" cy="517825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50409">
                  <a:extLst>
                    <a:ext uri="{9D8B030D-6E8A-4147-A177-3AD203B41FA5}">
                      <a16:colId xmlns:a16="http://schemas.microsoft.com/office/drawing/2014/main" val="4253172378"/>
                    </a:ext>
                  </a:extLst>
                </a:gridCol>
                <a:gridCol w="6171537">
                  <a:extLst>
                    <a:ext uri="{9D8B030D-6E8A-4147-A177-3AD203B41FA5}">
                      <a16:colId xmlns:a16="http://schemas.microsoft.com/office/drawing/2014/main" val="1220519000"/>
                    </a:ext>
                  </a:extLst>
                </a:gridCol>
                <a:gridCol w="3642674">
                  <a:extLst>
                    <a:ext uri="{9D8B030D-6E8A-4147-A177-3AD203B41FA5}">
                      <a16:colId xmlns:a16="http://schemas.microsoft.com/office/drawing/2014/main" val="26720988"/>
                    </a:ext>
                  </a:extLst>
                </a:gridCol>
              </a:tblGrid>
              <a:tr h="39555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Stage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What Happens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Notes</a:t>
                      </a:r>
                    </a:p>
                  </a:txBody>
                  <a:tcPr marL="44956" marR="44956" marT="22478" marB="22478" anchor="ctr"/>
                </a:tc>
                <a:extLst>
                  <a:ext uri="{0D108BD9-81ED-4DB2-BD59-A6C34878D82A}">
                    <a16:rowId xmlns:a16="http://schemas.microsoft.com/office/drawing/2014/main" val="2449678051"/>
                  </a:ext>
                </a:extLst>
              </a:tr>
              <a:tr h="481879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1. Sign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sign_out = act_sign ⊕ weight_sign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XOR gives sign of product</a:t>
                      </a:r>
                    </a:p>
                  </a:txBody>
                  <a:tcPr marL="44956" marR="44956" marT="22478" marB="22478" anchor="ctr"/>
                </a:tc>
                <a:extLst>
                  <a:ext uri="{0D108BD9-81ED-4DB2-BD59-A6C34878D82A}">
                    <a16:rowId xmlns:a16="http://schemas.microsoft.com/office/drawing/2014/main" val="2090753292"/>
                  </a:ext>
                </a:extLst>
              </a:tr>
              <a:tr h="1375684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2. Decode Posit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Stream the 4-bit weight </a:t>
                      </a:r>
                    </a:p>
                    <a:p>
                      <a:pPr algn="ctr"/>
                      <a:r>
                        <a:rPr lang="en-US" sz="1400" b="1"/>
                        <a:t>• first bit = sign </a:t>
                      </a:r>
                    </a:p>
                    <a:p>
                      <a:pPr algn="ctr"/>
                      <a:r>
                        <a:rPr lang="en-US" sz="1400" b="1"/>
                        <a:t>• run-length of next identical bits → regime k </a:t>
                      </a:r>
                    </a:p>
                    <a:p>
                      <a:pPr algn="ctr"/>
                      <a:r>
                        <a:rPr lang="en-US" sz="1400" b="1"/>
                        <a:t>• remaining bits = posit mantissa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Posit value = 2^k × (1 + </a:t>
                      </a:r>
                      <a:r>
                        <a:rPr lang="en-US" sz="1400" b="1" err="1"/>
                        <a:t>mant_frac</a:t>
                      </a:r>
                      <a:r>
                        <a:rPr lang="en-US" sz="1400" b="1"/>
                        <a:t>)</a:t>
                      </a:r>
                    </a:p>
                  </a:txBody>
                  <a:tcPr marL="44956" marR="44956" marT="22478" marB="22478" anchor="ctr"/>
                </a:tc>
                <a:extLst>
                  <a:ext uri="{0D108BD9-81ED-4DB2-BD59-A6C34878D82A}">
                    <a16:rowId xmlns:a16="http://schemas.microsoft.com/office/drawing/2014/main" val="796981203"/>
                  </a:ext>
                </a:extLst>
              </a:tr>
              <a:tr h="722263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3. Form Exponent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exp_out = fp16_exp + k (adjusted later by shifts)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Adds posit scale (2^k) to FP16 exponent</a:t>
                      </a:r>
                    </a:p>
                  </a:txBody>
                  <a:tcPr marL="44956" marR="44956" marT="22478" marB="22478" anchor="ctr"/>
                </a:tc>
                <a:extLst>
                  <a:ext uri="{0D108BD9-81ED-4DB2-BD59-A6C34878D82A}">
                    <a16:rowId xmlns:a16="http://schemas.microsoft.com/office/drawing/2014/main" val="1352996889"/>
                  </a:ext>
                </a:extLst>
              </a:tr>
              <a:tr h="1101438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4. </a:t>
                      </a:r>
                      <a:r>
                        <a:rPr lang="en-US" sz="1400" b="1" err="1"/>
                        <a:t>Shift&amp;Add</a:t>
                      </a:r>
                      <a:r>
                        <a:rPr lang="en-US" sz="1400" b="1"/>
                        <a:t> Mantissas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For every posit mantissa bit == 1→ left-shift FP16 mantissa and add to running 14-bit sum (</a:t>
                      </a:r>
                      <a:r>
                        <a:rPr lang="en-US" sz="1400" b="1" err="1"/>
                        <a:t>mantissa_reg</a:t>
                      </a:r>
                      <a:r>
                        <a:rPr lang="en-US" sz="1400" b="1"/>
                        <a:t>)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Same as binary long-multiplication: 1.m_FP16 × (1.xx…)_posit</a:t>
                      </a:r>
                    </a:p>
                    <a:p>
                      <a:pPr algn="ctr"/>
                      <a:r>
                        <a:rPr lang="en-US" sz="1400" b="1"/>
                        <a:t> left shifts and additions</a:t>
                      </a:r>
                    </a:p>
                  </a:txBody>
                  <a:tcPr marL="44956" marR="44956" marT="22478" marB="22478" anchor="ctr"/>
                </a:tc>
                <a:extLst>
                  <a:ext uri="{0D108BD9-81ED-4DB2-BD59-A6C34878D82A}">
                    <a16:rowId xmlns:a16="http://schemas.microsoft.com/office/drawing/2014/main" val="3616866075"/>
                  </a:ext>
                </a:extLst>
              </a:tr>
              <a:tr h="1101438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5. Done Pulse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After 4 cycles (one per posit bit) done goes high → outputs are valid</a:t>
                      </a:r>
                    </a:p>
                  </a:txBody>
                  <a:tcPr marL="44956" marR="44956" marT="22478" marB="224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Latency = selected precision (4 for Posit4)</a:t>
                      </a:r>
                    </a:p>
                  </a:txBody>
                  <a:tcPr marL="44956" marR="44956" marT="22478" marB="22478" anchor="ctr"/>
                </a:tc>
                <a:extLst>
                  <a:ext uri="{0D108BD9-81ED-4DB2-BD59-A6C34878D82A}">
                    <a16:rowId xmlns:a16="http://schemas.microsoft.com/office/drawing/2014/main" val="269149152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7C20-BB53-4070-343C-E7CF3D4C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5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97C0E-538F-3A31-2639-A09C6CFB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C356D-CFF0-2816-E3F7-76B10D5B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227" y="47970"/>
            <a:ext cx="6598224" cy="557081"/>
          </a:xfrm>
        </p:spPr>
        <p:txBody>
          <a:bodyPr>
            <a:normAutofit fontScale="90000"/>
          </a:bodyPr>
          <a:lstStyle/>
          <a:p>
            <a:r>
              <a:rPr lang="en-US"/>
              <a:t>FP16-POSIT4 Mul Test Bench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A4AC8734-E40D-FA33-A759-5F62B3C41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22" y="726066"/>
                <a:ext cx="4183298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 = 0x1234 → FP16 = 1.55078125 × 2⁻¹¹</a:t>
                </a:r>
                <a:br>
                  <a:rPr kumimoji="0" lang="en-US" alt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kumimoji="0" lang="en-US" alt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w = 0b0101 → Posit(4,0) = 1.5</a:t>
                </a:r>
              </a:p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sz="16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Expected=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𝟎𝟎𝟏𝟏𝟑𝟓𝟖𝟐𝟔𝟏</m:t>
                    </m:r>
                  </m:oMath>
                </a14:m>
                <a:endPara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A4AC8734-E40D-FA33-A759-5F62B3C41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22" y="726066"/>
                <a:ext cx="4183298" cy="830997"/>
              </a:xfrm>
              <a:prstGeom prst="rect">
                <a:avLst/>
              </a:prstGeom>
              <a:blipFill>
                <a:blip r:embed="rId3"/>
                <a:stretch>
                  <a:fillRect l="-729" t="-2206" b="-88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13E1C62-7CCF-A64D-BBCB-1207FA2CB9FB}"/>
              </a:ext>
            </a:extLst>
          </p:cNvPr>
          <p:cNvSpPr txBox="1"/>
          <p:nvPr/>
        </p:nvSpPr>
        <p:spPr>
          <a:xfrm>
            <a:off x="0" y="1510896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BEBCD8CC-1350-55F3-6236-4118886FE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0154" y="685790"/>
                <a:ext cx="7616142" cy="836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6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mantissa_out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0x129C → Decimal = 4.65234375</a:t>
                </a:r>
                <a:b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kumimoji="0" lang="en-US" altLang="en-US" sz="16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exp_out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0x3 → Exponent = 3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Scaled Output (Final Value):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4.65234375×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𝟎𝟎𝟏𝟏𝟑𝟓𝟖𝟐𝟔𝟏</m:t>
                    </m:r>
                  </m:oMath>
                </a14:m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BEBCD8CC-1350-55F3-6236-4118886FE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0154" y="685790"/>
                <a:ext cx="7616142" cy="836576"/>
              </a:xfrm>
              <a:prstGeom prst="rect">
                <a:avLst/>
              </a:prstGeom>
              <a:blipFill>
                <a:blip r:embed="rId4"/>
                <a:stretch>
                  <a:fillRect l="-480" t="-2174" b="-79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4A0713-FF42-454A-89B1-5C196FED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283" y="6492240"/>
            <a:ext cx="365760" cy="365760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56B7EB-84B6-B711-DAA3-1AD7B2D0A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 b="7397"/>
          <a:stretch/>
        </p:blipFill>
        <p:spPr bwMode="auto">
          <a:xfrm>
            <a:off x="54591" y="1678078"/>
            <a:ext cx="12137409" cy="475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A465D-9D53-3983-11CD-10962502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CBE1-38A7-CDFD-E051-A824EBE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227" y="47970"/>
            <a:ext cx="6598224" cy="557081"/>
          </a:xfrm>
        </p:spPr>
        <p:txBody>
          <a:bodyPr>
            <a:normAutofit fontScale="90000"/>
          </a:bodyPr>
          <a:lstStyle/>
          <a:p>
            <a:r>
              <a:rPr lang="en-US"/>
              <a:t>FP16-Posit4 MAC Test Bench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6177B-C9B2-482E-C522-0B41B8B1106C}"/>
              </a:ext>
            </a:extLst>
          </p:cNvPr>
          <p:cNvSpPr txBox="1"/>
          <p:nvPr/>
        </p:nvSpPr>
        <p:spPr>
          <a:xfrm>
            <a:off x="0" y="1505299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5C9C4-9211-648D-08A3-C168F891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08A6-C3E2-27C9-E3DE-A4189F1C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625"/>
          <a:stretch/>
        </p:blipFill>
        <p:spPr>
          <a:xfrm>
            <a:off x="68050" y="2005499"/>
            <a:ext cx="12055899" cy="4111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81E8F-F22B-B072-0D1E-8B2098E30F2F}"/>
                  </a:ext>
                </a:extLst>
              </p:cNvPr>
              <p:cNvSpPr txBox="1"/>
              <p:nvPr/>
            </p:nvSpPr>
            <p:spPr>
              <a:xfrm>
                <a:off x="245726" y="668082"/>
                <a:ext cx="10253952" cy="1337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acc </a:t>
                </a:r>
                <a: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0x0000001e → scaled value =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0.029296875 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2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0.0000071526</m:t>
                    </m:r>
                  </m:oMath>
                </a14:m>
                <a:b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𝟎𝟎𝟏𝟏𝟑𝟓𝟖𝟐𝟔𝟏</m:t>
                    </m:r>
                  </m:oMath>
                </a14:m>
                <a: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2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0.0000071526</m:t>
                    </m:r>
                  </m:oMath>
                </a14:m>
                <a: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0.0011429787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en-US" alt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Final Value: out </a:t>
                </a:r>
                <a:r>
                  <a:rPr lang="en-US" altLang="en-US" sz="20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0x000012ba → scaled value = </a:t>
                </a:r>
                <a:r>
                  <a:rPr lang="en-US" sz="20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4.681640625 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0.0011429787</m:t>
                    </m:r>
                  </m:oMath>
                </a14:m>
                <a:endParaRPr lang="en-US" altLang="en-US" sz="20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81E8F-F22B-B072-0D1E-8B2098E3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26" y="668082"/>
                <a:ext cx="10253952" cy="1337417"/>
              </a:xfrm>
              <a:prstGeom prst="rect">
                <a:avLst/>
              </a:prstGeom>
              <a:blipFill>
                <a:blip r:embed="rId4"/>
                <a:stretch>
                  <a:fillRect l="-595" t="-2283" b="-7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55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4AF8-1B1B-DB8A-00C0-F6E7F53B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F8BF-5DB0-2DCA-37C3-DC3283A1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66" y="53757"/>
            <a:ext cx="8234803" cy="557081"/>
          </a:xfrm>
        </p:spPr>
        <p:txBody>
          <a:bodyPr>
            <a:normAutofit fontScale="90000"/>
          </a:bodyPr>
          <a:lstStyle/>
          <a:p>
            <a:r>
              <a:rPr lang="en-US"/>
              <a:t>Creating A Custom IP for FP16-POSIT4 Mul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BBE1F-1F30-242C-2A74-381A3CEF0355}"/>
              </a:ext>
            </a:extLst>
          </p:cNvPr>
          <p:cNvSpPr txBox="1"/>
          <p:nvPr/>
        </p:nvSpPr>
        <p:spPr>
          <a:xfrm>
            <a:off x="0" y="1505299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198EF-FB31-1D72-FBF8-4C4D090C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C8E5C-B96D-1AA1-31ED-0088CBD8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1570468"/>
            <a:ext cx="10668925" cy="4408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F1589-CF6B-D286-BE95-1C72673EE1CD}"/>
              </a:ext>
            </a:extLst>
          </p:cNvPr>
          <p:cNvSpPr txBox="1"/>
          <p:nvPr/>
        </p:nvSpPr>
        <p:spPr>
          <a:xfrm>
            <a:off x="761537" y="706886"/>
            <a:ext cx="5963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With AXI Lite</a:t>
            </a:r>
          </a:p>
          <a:p>
            <a:r>
              <a:rPr lang="en-US" sz="2400"/>
              <a:t>Write on Register 0 and Read from Register 1</a:t>
            </a:r>
          </a:p>
        </p:txBody>
      </p:sp>
    </p:spTree>
    <p:extLst>
      <p:ext uri="{BB962C8B-B14F-4D97-AF65-F5344CB8AC3E}">
        <p14:creationId xmlns:p14="http://schemas.microsoft.com/office/powerpoint/2010/main" val="58746443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1827</Words>
  <Application>Microsoft Office PowerPoint</Application>
  <PresentationFormat>Widescreen</PresentationFormat>
  <Paragraphs>277</Paragraphs>
  <Slides>25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Cambria Math</vt:lpstr>
      <vt:lpstr>Gill Sans MT</vt:lpstr>
      <vt:lpstr>Source Sans Pro</vt:lpstr>
      <vt:lpstr>Wingdings</vt:lpstr>
      <vt:lpstr>Parcel</vt:lpstr>
      <vt:lpstr>POSIT Team - FPGA</vt:lpstr>
      <vt:lpstr>MOTIVATION</vt:lpstr>
      <vt:lpstr>fp16</vt:lpstr>
      <vt:lpstr>POSIT</vt:lpstr>
      <vt:lpstr>POSIT(bits,Es)</vt:lpstr>
      <vt:lpstr>FP16-POSIT4 Mul</vt:lpstr>
      <vt:lpstr>FP16-POSIT4 Mul Test Bench</vt:lpstr>
      <vt:lpstr>FP16-Posit4 MAC Test Bench</vt:lpstr>
      <vt:lpstr>Creating A Custom IP for FP16-POSIT4 Mul</vt:lpstr>
      <vt:lpstr>Demo of the FP16-POSIT4 Mul Custom IP</vt:lpstr>
      <vt:lpstr>Demo of the FP16-POSIT4 Mul Custom IP</vt:lpstr>
      <vt:lpstr>Comparing With FP16-int4 MAC</vt:lpstr>
      <vt:lpstr>POSIT Team - ASIC</vt:lpstr>
      <vt:lpstr>MOTIVATION</vt:lpstr>
      <vt:lpstr>Approach </vt:lpstr>
      <vt:lpstr>Supported Technologies </vt:lpstr>
      <vt:lpstr>Design Flow</vt:lpstr>
      <vt:lpstr>FP16-POSIT4 MAC</vt:lpstr>
      <vt:lpstr>FP16-POSIT4 MAC</vt:lpstr>
      <vt:lpstr>FP16-POSIT4 MAC</vt:lpstr>
      <vt:lpstr>FP16-POSIT4 MAC</vt:lpstr>
      <vt:lpstr>FP16-POSIT4 MAC</vt:lpstr>
      <vt:lpstr>Key Takeaways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Melika</dc:creator>
  <cp:lastModifiedBy>Morsali Toshmanloui, Melika (qfc2zn)</cp:lastModifiedBy>
  <cp:revision>1</cp:revision>
  <dcterms:created xsi:type="dcterms:W3CDTF">2025-05-01T18:14:11Z</dcterms:created>
  <dcterms:modified xsi:type="dcterms:W3CDTF">2025-05-02T16:55:50Z</dcterms:modified>
</cp:coreProperties>
</file>